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15119350" cy="8280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7849"/>
    <a:srgbClr val="D9D9D9"/>
    <a:srgbClr val="585957"/>
    <a:srgbClr val="575856"/>
    <a:srgbClr val="F2F2F2"/>
    <a:srgbClr val="EFCBBB"/>
    <a:srgbClr val="BD5A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19" y="1355149"/>
            <a:ext cx="11339513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4349128"/>
            <a:ext cx="11339513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23" indent="0" algn="ctr">
              <a:buNone/>
              <a:defRPr sz="2415"/>
            </a:lvl2pPr>
            <a:lvl3pPr marL="1104047" indent="0" algn="ctr">
              <a:buNone/>
              <a:defRPr sz="2173"/>
            </a:lvl3pPr>
            <a:lvl4pPr marL="1656070" indent="0" algn="ctr">
              <a:buNone/>
              <a:defRPr sz="1932"/>
            </a:lvl4pPr>
            <a:lvl5pPr marL="2208093" indent="0" algn="ctr">
              <a:buNone/>
              <a:defRPr sz="1932"/>
            </a:lvl5pPr>
            <a:lvl6pPr marL="2760116" indent="0" algn="ctr">
              <a:buNone/>
              <a:defRPr sz="1932"/>
            </a:lvl6pPr>
            <a:lvl7pPr marL="3312140" indent="0" algn="ctr">
              <a:buNone/>
              <a:defRPr sz="1932"/>
            </a:lvl7pPr>
            <a:lvl8pPr marL="3864163" indent="0" algn="ctr">
              <a:buNone/>
              <a:defRPr sz="1932"/>
            </a:lvl8pPr>
            <a:lvl9pPr marL="4416186" indent="0" algn="ctr">
              <a:buNone/>
              <a:defRPr sz="19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60209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4321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440855"/>
            <a:ext cx="3260110" cy="70172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5" y="440855"/>
            <a:ext cx="9591338" cy="70172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128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673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1" y="2064351"/>
            <a:ext cx="13040439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1" y="5541352"/>
            <a:ext cx="13040439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>
                    <a:tint val="75000"/>
                  </a:schemeClr>
                </a:solidFill>
              </a:defRPr>
            </a:lvl1pPr>
            <a:lvl2pPr marL="55202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47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7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9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11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140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16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186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0005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204273"/>
            <a:ext cx="6425724" cy="52538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204273"/>
            <a:ext cx="6425724" cy="52538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7884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440855"/>
            <a:ext cx="13040439" cy="16004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5" y="2029849"/>
            <a:ext cx="6396193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5" y="3024646"/>
            <a:ext cx="6396193" cy="44487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1" y="2029849"/>
            <a:ext cx="6427693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23" indent="0">
              <a:buNone/>
              <a:defRPr sz="2415" b="1"/>
            </a:lvl2pPr>
            <a:lvl3pPr marL="1104047" indent="0">
              <a:buNone/>
              <a:defRPr sz="2173" b="1"/>
            </a:lvl3pPr>
            <a:lvl4pPr marL="1656070" indent="0">
              <a:buNone/>
              <a:defRPr sz="1932" b="1"/>
            </a:lvl4pPr>
            <a:lvl5pPr marL="2208093" indent="0">
              <a:buNone/>
              <a:defRPr sz="1932" b="1"/>
            </a:lvl5pPr>
            <a:lvl6pPr marL="2760116" indent="0">
              <a:buNone/>
              <a:defRPr sz="1932" b="1"/>
            </a:lvl6pPr>
            <a:lvl7pPr marL="3312140" indent="0">
              <a:buNone/>
              <a:defRPr sz="1932" b="1"/>
            </a:lvl7pPr>
            <a:lvl8pPr marL="3864163" indent="0">
              <a:buNone/>
              <a:defRPr sz="1932" b="1"/>
            </a:lvl8pPr>
            <a:lvl9pPr marL="4416186" indent="0">
              <a:buNone/>
              <a:defRPr sz="193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1" y="3024646"/>
            <a:ext cx="6427693" cy="44487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97722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73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628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52027"/>
            <a:ext cx="4876383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192225"/>
            <a:ext cx="7654171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2484120"/>
            <a:ext cx="4876383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842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52027"/>
            <a:ext cx="4876383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192225"/>
            <a:ext cx="7654171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23" indent="0">
              <a:buNone/>
              <a:defRPr sz="3381"/>
            </a:lvl2pPr>
            <a:lvl3pPr marL="1104047" indent="0">
              <a:buNone/>
              <a:defRPr sz="2898"/>
            </a:lvl3pPr>
            <a:lvl4pPr marL="1656070" indent="0">
              <a:buNone/>
              <a:defRPr sz="2415"/>
            </a:lvl4pPr>
            <a:lvl5pPr marL="2208093" indent="0">
              <a:buNone/>
              <a:defRPr sz="2415"/>
            </a:lvl5pPr>
            <a:lvl6pPr marL="2760116" indent="0">
              <a:buNone/>
              <a:defRPr sz="2415"/>
            </a:lvl6pPr>
            <a:lvl7pPr marL="3312140" indent="0">
              <a:buNone/>
              <a:defRPr sz="2415"/>
            </a:lvl7pPr>
            <a:lvl8pPr marL="3864163" indent="0">
              <a:buNone/>
              <a:defRPr sz="2415"/>
            </a:lvl8pPr>
            <a:lvl9pPr marL="4416186" indent="0">
              <a:buNone/>
              <a:defRPr sz="24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2484120"/>
            <a:ext cx="4876383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23" indent="0">
              <a:buNone/>
              <a:defRPr sz="1690"/>
            </a:lvl2pPr>
            <a:lvl3pPr marL="1104047" indent="0">
              <a:buNone/>
              <a:defRPr sz="1449"/>
            </a:lvl3pPr>
            <a:lvl4pPr marL="1656070" indent="0">
              <a:buNone/>
              <a:defRPr sz="1207"/>
            </a:lvl4pPr>
            <a:lvl5pPr marL="2208093" indent="0">
              <a:buNone/>
              <a:defRPr sz="1207"/>
            </a:lvl5pPr>
            <a:lvl6pPr marL="2760116" indent="0">
              <a:buNone/>
              <a:defRPr sz="1207"/>
            </a:lvl6pPr>
            <a:lvl7pPr marL="3312140" indent="0">
              <a:buNone/>
              <a:defRPr sz="1207"/>
            </a:lvl7pPr>
            <a:lvl8pPr marL="3864163" indent="0">
              <a:buNone/>
              <a:defRPr sz="1207"/>
            </a:lvl8pPr>
            <a:lvl9pPr marL="4416186" indent="0">
              <a:buNone/>
              <a:defRPr sz="120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259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440855"/>
            <a:ext cx="13040439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204273"/>
            <a:ext cx="13040439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7674704"/>
            <a:ext cx="340185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4D623-275D-4742-B045-3159A3AC7579}" type="datetimeFigureOut">
              <a:rPr lang="pt-PT" smtClean="0"/>
              <a:t>18/10/2024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7674704"/>
            <a:ext cx="5102781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7674704"/>
            <a:ext cx="3401854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FF57E-F216-4080-874A-43036639D74F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8445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104047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12" indent="-276012" algn="l" defTabSz="1104047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3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5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8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10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12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151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175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198" indent="-276012" algn="l" defTabSz="1104047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2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47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7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9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11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140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163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186" algn="l" defTabSz="1104047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Relationship Id="rId9" Type="http://schemas.openxmlformats.org/officeDocument/2006/relationships/hyperlink" Target="https://forms.gle/AdAu9eo24hMYL1BX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Process 12"/>
          <p:cNvSpPr/>
          <p:nvPr/>
        </p:nvSpPr>
        <p:spPr>
          <a:xfrm>
            <a:off x="5413601" y="6550048"/>
            <a:ext cx="9697120" cy="1440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20267" cy="8280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308" y="6687044"/>
            <a:ext cx="676275" cy="11525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6" b="20546"/>
          <a:stretch/>
        </p:blipFill>
        <p:spPr>
          <a:xfrm>
            <a:off x="12281834" y="6813306"/>
            <a:ext cx="1471602" cy="90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360" y="6723306"/>
            <a:ext cx="1087575" cy="108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743" b="100000" l="65162" r="100000">
                        <a14:foregroundMark x1="66366" y1="87312" x2="66366" y2="876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00" t="50953" b="11328"/>
          <a:stretch/>
        </p:blipFill>
        <p:spPr>
          <a:xfrm>
            <a:off x="5502099" y="5169410"/>
            <a:ext cx="1904502" cy="31232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743" b="100000" l="65162" r="100000">
                        <a14:foregroundMark x1="66366" y1="87312" x2="66366" y2="876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00" t="50953" b="22910"/>
          <a:stretch/>
        </p:blipFill>
        <p:spPr>
          <a:xfrm>
            <a:off x="7373717" y="6128378"/>
            <a:ext cx="1904502" cy="21642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5657" l="614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29" b="60982"/>
          <a:stretch/>
        </p:blipFill>
        <p:spPr>
          <a:xfrm rot="20796846">
            <a:off x="5311600" y="-575222"/>
            <a:ext cx="2140253" cy="323085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5657" l="614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29" b="60982"/>
          <a:stretch/>
        </p:blipFill>
        <p:spPr>
          <a:xfrm rot="20280000">
            <a:off x="7141541" y="-1512220"/>
            <a:ext cx="2140253" cy="32308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5657" l="614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29" b="60982"/>
          <a:stretch/>
        </p:blipFill>
        <p:spPr>
          <a:xfrm rot="19680000">
            <a:off x="8764897" y="-2729761"/>
            <a:ext cx="2140253" cy="32308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5657" l="614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29" t="27480" r="33802" b="60982"/>
          <a:stretch/>
        </p:blipFill>
        <p:spPr>
          <a:xfrm rot="20796846">
            <a:off x="5520469" y="1915786"/>
            <a:ext cx="274286" cy="9554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5657" l="614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29" t="27480" r="33802" b="60982"/>
          <a:stretch/>
        </p:blipFill>
        <p:spPr>
          <a:xfrm rot="20220000">
            <a:off x="7500657" y="1102079"/>
            <a:ext cx="274286" cy="95541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35657" l="614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29" t="27480" r="33802" b="60982"/>
          <a:stretch/>
        </p:blipFill>
        <p:spPr>
          <a:xfrm rot="19380000">
            <a:off x="9461007" y="-96184"/>
            <a:ext cx="274286" cy="95541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99209" y="265573"/>
            <a:ext cx="75159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PT" sz="48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Curso de Juízes de Basquetebol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15010" y="1004348"/>
            <a:ext cx="364215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pt-PT" sz="2600" dirty="0">
                <a:solidFill>
                  <a:srgbClr val="D87849"/>
                </a:solidFill>
                <a:latin typeface="Franklin Gothic Demi Cond" panose="020B0706030402020204" pitchFamily="34" charset="0"/>
              </a:rPr>
              <a:t>Árbitros &amp; Oficiais de Mesa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74211" y="2830043"/>
            <a:ext cx="6240042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600" dirty="0">
                <a:latin typeface="Franklin Gothic Demi Cond" panose="020B0706030402020204" pitchFamily="34" charset="0"/>
              </a:rPr>
              <a:t>NOV | DEZ | 2024</a:t>
            </a:r>
          </a:p>
          <a:p>
            <a:r>
              <a:rPr lang="pt-PT" sz="1600" dirty="0">
                <a:latin typeface="Franklin Gothic Demi Cond" panose="020B0706030402020204" pitchFamily="34" charset="0"/>
              </a:rPr>
              <a:t>Reunião Online de abertura do curso: 4 de Novembro, segunda-feira pelas 21h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274211" y="4137796"/>
            <a:ext cx="8381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cap="all" dirty="0">
                <a:latin typeface="Franklin Gothic Demi Cond" panose="020B0706030402020204" pitchFamily="34" charset="0"/>
              </a:rPr>
              <a:t>Inscrições:</a:t>
            </a:r>
            <a:r>
              <a:rPr lang="pt-PT" sz="2800" dirty="0">
                <a:latin typeface="Franklin Gothic Demi Cond" panose="020B0706030402020204" pitchFamily="34" charset="0"/>
              </a:rPr>
              <a:t> </a:t>
            </a:r>
            <a:r>
              <a:rPr lang="pt-PT" sz="2800" dirty="0">
                <a:latin typeface="Franklin Gothic Demi Cond" panose="020B0706030402020204" pitchFamily="34" charset="0"/>
                <a:hlinkClick r:id="rId9"/>
              </a:rPr>
              <a:t>https://forms.gle/AdAu9eo24hMYL1BX8</a:t>
            </a:r>
            <a:endParaRPr lang="pt-PT" sz="2800" dirty="0">
              <a:latin typeface="Franklin Gothic Demi Cond" panose="020B07060304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242110" y="5243028"/>
            <a:ext cx="852249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600" dirty="0">
                <a:solidFill>
                  <a:srgbClr val="585957"/>
                </a:solidFill>
                <a:latin typeface="Franklin Gothic Demi Cond" panose="020B0706030402020204" pitchFamily="34" charset="0"/>
              </a:rPr>
              <a:t>Taxa de Inscrição	     20€</a:t>
            </a:r>
            <a:r>
              <a:rPr lang="pt-PT" sz="1600" dirty="0">
                <a:solidFill>
                  <a:srgbClr val="585957"/>
                </a:solidFill>
                <a:latin typeface="Franklin Gothic Medium Cond" panose="020B0606030402020204" pitchFamily="34" charset="0"/>
              </a:rPr>
              <a:t>   para candidatos dos 14/25 anos</a:t>
            </a:r>
          </a:p>
          <a:p>
            <a:r>
              <a:rPr lang="pt-PT" sz="2600" dirty="0">
                <a:solidFill>
                  <a:srgbClr val="585957"/>
                </a:solidFill>
                <a:latin typeface="Franklin Gothic Demi Cond" panose="020B0706030402020204" pitchFamily="34" charset="0"/>
              </a:rPr>
              <a:t>                                          35€</a:t>
            </a:r>
            <a:r>
              <a:rPr lang="pt-PT" sz="1600" dirty="0">
                <a:solidFill>
                  <a:srgbClr val="585957"/>
                </a:solidFill>
                <a:latin typeface="Franklin Gothic Medium Cond" panose="020B0606030402020204" pitchFamily="34" charset="0"/>
              </a:rPr>
              <a:t>   para candidatos dos 26/40 anos</a:t>
            </a:r>
          </a:p>
          <a:p>
            <a:r>
              <a:rPr lang="pt-PT" sz="1600" dirty="0">
                <a:solidFill>
                  <a:srgbClr val="585957"/>
                </a:solidFill>
                <a:latin typeface="Franklin Gothic Medium Cond" panose="020B0606030402020204" pitchFamily="34" charset="0"/>
              </a:rPr>
              <a:t>					      </a:t>
            </a:r>
            <a:r>
              <a:rPr lang="pt-PT" sz="2600" dirty="0">
                <a:solidFill>
                  <a:srgbClr val="585957"/>
                </a:solidFill>
                <a:latin typeface="Franklin Gothic Demi Cond" panose="020B0706030402020204" pitchFamily="34" charset="0"/>
              </a:rPr>
              <a:t> 50€  </a:t>
            </a:r>
            <a:r>
              <a:rPr lang="pt-PT" sz="1600" dirty="0">
                <a:solidFill>
                  <a:srgbClr val="585957"/>
                </a:solidFill>
                <a:latin typeface="Franklin Gothic Medium Cond" panose="020B0606030402020204" pitchFamily="34" charset="0"/>
              </a:rPr>
              <a:t>para maiores de 41 anos</a:t>
            </a:r>
            <a:endParaRPr lang="pt-PT" sz="2600" dirty="0">
              <a:solidFill>
                <a:srgbClr val="585957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3" name="Rectangle 27"/>
          <p:cNvSpPr/>
          <p:nvPr/>
        </p:nvSpPr>
        <p:spPr>
          <a:xfrm>
            <a:off x="199209" y="7131683"/>
            <a:ext cx="6049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40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Reserva já a tua participação!</a:t>
            </a: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98F095FA-F8BC-40BC-8407-AB7E76603E63}"/>
              </a:ext>
            </a:extLst>
          </p:cNvPr>
          <p:cNvSpPr/>
          <p:nvPr/>
        </p:nvSpPr>
        <p:spPr>
          <a:xfrm>
            <a:off x="6249007" y="1924726"/>
            <a:ext cx="54057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600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Curso E-Learning e Presencial</a:t>
            </a:r>
          </a:p>
        </p:txBody>
      </p:sp>
    </p:spTree>
    <p:extLst>
      <p:ext uri="{BB962C8B-B14F-4D97-AF65-F5344CB8AC3E}">
        <p14:creationId xmlns:p14="http://schemas.microsoft.com/office/powerpoint/2010/main" val="2617325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</TotalTime>
  <Words>81</Words>
  <Application>Microsoft Office PowerPoint</Application>
  <PresentationFormat>Personalizados</PresentationFormat>
  <Paragraphs>10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Franklin Gothic Demi Cond</vt:lpstr>
      <vt:lpstr>Franklin Gothic Medium Cond</vt:lpstr>
      <vt:lpstr>Office Theme</vt:lpstr>
      <vt:lpstr>Apresentação do PowerPoint</vt:lpstr>
    </vt:vector>
  </TitlesOfParts>
  <Company>Vodafone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Sousa, Margarida, Vodafone Portugal</dc:creator>
  <cp:lastModifiedBy>Sérgio Silva</cp:lastModifiedBy>
  <cp:revision>42</cp:revision>
  <dcterms:created xsi:type="dcterms:W3CDTF">2019-04-19T17:36:13Z</dcterms:created>
  <dcterms:modified xsi:type="dcterms:W3CDTF">2024-10-18T08:27:36Z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7da11e7-ad83-4459-98c6-12a88e2eac78_Enabled">
    <vt:lpwstr>True</vt:lpwstr>
  </property>
  <property fmtid="{D5CDD505-2E9C-101B-9397-08002B2CF9AE}" pid="3" name="MSIP_Label_17da11e7-ad83-4459-98c6-12a88e2eac78_SiteId">
    <vt:lpwstr>68283f3b-8487-4c86-adb3-a5228f18b893</vt:lpwstr>
  </property>
  <property fmtid="{D5CDD505-2E9C-101B-9397-08002B2CF9AE}" pid="4" name="MSIP_Label_17da11e7-ad83-4459-98c6-12a88e2eac78_Owner">
    <vt:lpwstr>margarida.sousa1@vodafone.com</vt:lpwstr>
  </property>
  <property fmtid="{D5CDD505-2E9C-101B-9397-08002B2CF9AE}" pid="5" name="MSIP_Label_17da11e7-ad83-4459-98c6-12a88e2eac78_SetDate">
    <vt:lpwstr>2019-04-19T18:20:49.7292086Z</vt:lpwstr>
  </property>
  <property fmtid="{D5CDD505-2E9C-101B-9397-08002B2CF9AE}" pid="6" name="MSIP_Label_17da11e7-ad83-4459-98c6-12a88e2eac78_Name">
    <vt:lpwstr>Non-Vodafone</vt:lpwstr>
  </property>
  <property fmtid="{D5CDD505-2E9C-101B-9397-08002B2CF9AE}" pid="7" name="MSIP_Label_17da11e7-ad83-4459-98c6-12a88e2eac78_Application">
    <vt:lpwstr>Microsoft Azure Information Protection</vt:lpwstr>
  </property>
  <property fmtid="{D5CDD505-2E9C-101B-9397-08002B2CF9AE}" pid="8" name="MSIP_Label_17da11e7-ad83-4459-98c6-12a88e2eac78_Extended_MSFT_Method">
    <vt:lpwstr>Manual</vt:lpwstr>
  </property>
  <property fmtid="{D5CDD505-2E9C-101B-9397-08002B2CF9AE}" pid="9" name="Sensitivity">
    <vt:lpwstr>Non-Vodafone</vt:lpwstr>
  </property>
</Properties>
</file>